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56" r:id="rId3"/>
    <p:sldId id="258" r:id="rId4"/>
    <p:sldId id="270" r:id="rId5"/>
    <p:sldId id="259" r:id="rId6"/>
    <p:sldId id="261" r:id="rId7"/>
    <p:sldId id="278" r:id="rId8"/>
    <p:sldId id="277" r:id="rId9"/>
    <p:sldId id="264" r:id="rId10"/>
    <p:sldId id="266" r:id="rId11"/>
    <p:sldId id="267" r:id="rId12"/>
    <p:sldId id="282" r:id="rId13"/>
    <p:sldId id="283" r:id="rId14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63" autoAdjust="0"/>
  </p:normalViewPr>
  <p:slideViewPr>
    <p:cSldViewPr>
      <p:cViewPr varScale="1">
        <p:scale>
          <a:sx n="109" d="100"/>
          <a:sy n="109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46C5A-AE6D-4EE2-B8FA-D88842577532}" type="datetimeFigureOut">
              <a:rPr lang="hu-HU" smtClean="0"/>
              <a:pPr/>
              <a:t>2020. 02. 28.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5314A-D907-43CF-A867-300779D0651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5314A-D907-43CF-A867-300779D06512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4485-FF3E-4C2D-8740-C1363413E94C}" type="datetimeFigureOut">
              <a:rPr lang="hu-HU" smtClean="0"/>
              <a:pPr/>
              <a:t>2020. 02. 28.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DFCFA-B8F7-4B7A-9EB5-3EE6A1036E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4485-FF3E-4C2D-8740-C1363413E94C}" type="datetimeFigureOut">
              <a:rPr lang="hu-HU" smtClean="0"/>
              <a:pPr/>
              <a:t>2020. 02. 28.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DFCFA-B8F7-4B7A-9EB5-3EE6A1036E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4485-FF3E-4C2D-8740-C1363413E94C}" type="datetimeFigureOut">
              <a:rPr lang="hu-HU" smtClean="0"/>
              <a:pPr/>
              <a:t>2020. 02. 28.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DFCFA-B8F7-4B7A-9EB5-3EE6A1036E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4485-FF3E-4C2D-8740-C1363413E94C}" type="datetimeFigureOut">
              <a:rPr lang="hu-HU" smtClean="0"/>
              <a:pPr/>
              <a:t>2020. 02. 28.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DFCFA-B8F7-4B7A-9EB5-3EE6A1036E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4485-FF3E-4C2D-8740-C1363413E94C}" type="datetimeFigureOut">
              <a:rPr lang="hu-HU" smtClean="0"/>
              <a:pPr/>
              <a:t>2020. 02. 28.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DFCFA-B8F7-4B7A-9EB5-3EE6A1036E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4485-FF3E-4C2D-8740-C1363413E94C}" type="datetimeFigureOut">
              <a:rPr lang="hu-HU" smtClean="0"/>
              <a:pPr/>
              <a:t>2020. 02. 28.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DFCFA-B8F7-4B7A-9EB5-3EE6A1036E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4485-FF3E-4C2D-8740-C1363413E94C}" type="datetimeFigureOut">
              <a:rPr lang="hu-HU" smtClean="0"/>
              <a:pPr/>
              <a:t>2020. 02. 28.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DFCFA-B8F7-4B7A-9EB5-3EE6A1036E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4485-FF3E-4C2D-8740-C1363413E94C}" type="datetimeFigureOut">
              <a:rPr lang="hu-HU" smtClean="0"/>
              <a:pPr/>
              <a:t>2020. 02. 28.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DFCFA-B8F7-4B7A-9EB5-3EE6A1036E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4485-FF3E-4C2D-8740-C1363413E94C}" type="datetimeFigureOut">
              <a:rPr lang="hu-HU" smtClean="0"/>
              <a:pPr/>
              <a:t>2020. 02. 28.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DFCFA-B8F7-4B7A-9EB5-3EE6A1036E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4485-FF3E-4C2D-8740-C1363413E94C}" type="datetimeFigureOut">
              <a:rPr lang="hu-HU" smtClean="0"/>
              <a:pPr/>
              <a:t>2020. 02. 28.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DFCFA-B8F7-4B7A-9EB5-3EE6A1036E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4485-FF3E-4C2D-8740-C1363413E94C}" type="datetimeFigureOut">
              <a:rPr lang="hu-HU" smtClean="0"/>
              <a:pPr/>
              <a:t>2020. 02. 28.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DFCFA-B8F7-4B7A-9EB5-3EE6A1036E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14485-FF3E-4C2D-8740-C1363413E94C}" type="datetimeFigureOut">
              <a:rPr lang="hu-HU" smtClean="0"/>
              <a:pPr/>
              <a:t>2020. 02. 28.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DFCFA-B8F7-4B7A-9EB5-3EE6A1036EE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31032"/>
          </a:xfrm>
        </p:spPr>
        <p:txBody>
          <a:bodyPr>
            <a:noAutofit/>
          </a:bodyPr>
          <a:lstStyle/>
          <a:p>
            <a:r>
              <a:rPr lang="hu-H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Aktualitások az új  </a:t>
            </a:r>
            <a:r>
              <a:rPr lang="hu-H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koronavírussal  </a:t>
            </a:r>
            <a:r>
              <a:rPr lang="hu-H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(2019-nCoV) </a:t>
            </a:r>
            <a:r>
              <a:rPr lang="hu-H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kapcsolatban</a:t>
            </a:r>
            <a:br>
              <a:rPr lang="hu-H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400" dirty="0" smtClean="0"/>
              <a:t>2020. február 28.</a:t>
            </a:r>
            <a:endParaRPr lang="hu-HU" sz="2400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5076056" y="1988840"/>
            <a:ext cx="3610744" cy="4320480"/>
          </a:xfrm>
        </p:spPr>
        <p:txBody>
          <a:bodyPr>
            <a:normAutofit/>
          </a:bodyPr>
          <a:lstStyle/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A kórokozóról</a:t>
            </a:r>
          </a:p>
          <a:p>
            <a:pPr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A betegségről</a:t>
            </a:r>
          </a:p>
          <a:p>
            <a:pPr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A járványügyi helyzetről (globális, európai, hazai)</a:t>
            </a:r>
          </a:p>
          <a:p>
            <a:pPr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A megelőzés lehetőségeiről, járványügyi teendőkről</a:t>
            </a:r>
          </a:p>
        </p:txBody>
      </p:sp>
      <p:pic>
        <p:nvPicPr>
          <p:cNvPr id="8" name="Tartalom helye 7" descr="virus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4038600" cy="2520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tegyünk?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Tartalom helye 5" descr="Ne%20feledkezzünk%20meg%20a%20rendszeres%20kézmosásról!%2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6549" y="1412776"/>
            <a:ext cx="6232315" cy="489654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tegyünk?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Tartalom helye 9" descr="Mossunk%20kezet%20infografika%2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269530"/>
            <a:ext cx="5179410" cy="51732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tegyünk?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hu-HU" sz="2400" dirty="0" smtClean="0"/>
              <a:t>Ha </a:t>
            </a:r>
          </a:p>
          <a:p>
            <a:pPr marL="514350" indent="-514350"/>
            <a:r>
              <a:rPr lang="hu-HU" sz="2400" dirty="0" smtClean="0"/>
              <a:t>a fertőzéssel érintett területek valamelyikén jártunk, vagy</a:t>
            </a:r>
          </a:p>
          <a:p>
            <a:pPr marL="514350" indent="-514350" algn="just"/>
            <a:r>
              <a:rPr lang="hu-HU" sz="2400" dirty="0" smtClean="0"/>
              <a:t>(utólag) igazoltan koronavírus fertőzésben szenvedő beteggel érintkeztünk (szoros kapcsolat) a megelőző 14 napban,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a tünetek észlelésekor</a:t>
            </a:r>
          </a:p>
          <a:p>
            <a:pPr marL="0" indent="0">
              <a:buNone/>
            </a:pPr>
            <a:endParaRPr lang="hu-HU" sz="2400" dirty="0" smtClean="0"/>
          </a:p>
          <a:p>
            <a:pPr marL="457200" indent="-457200"/>
            <a:r>
              <a:rPr lang="hu-HU" sz="2400" dirty="0" smtClean="0"/>
              <a:t>vegyük fel a kapcsolatot a háziorvosunkkal, alapellátási ügyelettel; </a:t>
            </a:r>
          </a:p>
          <a:p>
            <a:pPr marL="457200" indent="-457200" algn="just"/>
            <a:r>
              <a:rPr lang="hu-HU" sz="2400" dirty="0" smtClean="0"/>
              <a:t>maradjunk otthon, illetve ha ez nem lehetséges, akkor se használjunk tömegközlekedést és ne menjünk zsúfolt helyekre.</a:t>
            </a:r>
            <a:endParaRPr lang="hu-H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Milyen típusú vírusok a koronavírusok? Honnan származnak ? Milyen megbetegedést okozhatnak?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8863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ts val="1800"/>
              </a:lnSpc>
              <a:spcBef>
                <a:spcPts val="0"/>
              </a:spcBef>
              <a:buNone/>
            </a:pPr>
            <a:r>
              <a:rPr lang="hu-HU" dirty="0" smtClean="0"/>
              <a:t>	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koronavírusok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 alapvetően állatok körében fordulnak elő, egyes vírus törzsek képesek az emberben is fertőzést okozni. A koronavírusok mind állatról emberre, mind emberről emberre terjedhetnek. Sokféle állatfaj lehet forrása az emberi megbetegedést okozó koronavírusoknak.</a:t>
            </a:r>
          </a:p>
          <a:p>
            <a:pPr algn="just">
              <a:lnSpc>
                <a:spcPts val="1800"/>
              </a:lnSpc>
              <a:spcBef>
                <a:spcPts val="0"/>
              </a:spcBef>
              <a:buNone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ts val="18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A 2002-ben Kínából kiinduló, súlyos akut légzőszervi szindróma (SARS) járványt okozó koronavírus (</a:t>
            </a:r>
            <a:r>
              <a:rPr lang="hu-HU" sz="2200" dirty="0" err="1" smtClean="0">
                <a:latin typeface="Arial" pitchFamily="34" charset="0"/>
                <a:cs typeface="Arial" pitchFamily="34" charset="0"/>
              </a:rPr>
              <a:t>SARS-CoV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) elsődleges forrásai cibetmacskák ;</a:t>
            </a:r>
          </a:p>
          <a:p>
            <a:pPr algn="just">
              <a:lnSpc>
                <a:spcPts val="1800"/>
              </a:lnSpc>
              <a:spcBef>
                <a:spcPts val="0"/>
              </a:spcBef>
              <a:buNone/>
            </a:pPr>
            <a:endParaRPr lang="hu-HU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18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A 2012-ben az Arab-félszigetről kiinduló, a közel-keleti légzőszervi szindróma (MERS) járványt okozó koronavírus (</a:t>
            </a:r>
            <a:r>
              <a:rPr lang="hu-HU" sz="2200" dirty="0" err="1" smtClean="0">
                <a:latin typeface="Arial" pitchFamily="34" charset="0"/>
                <a:cs typeface="Arial" pitchFamily="34" charset="0"/>
              </a:rPr>
              <a:t>MERS-CoV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) elsődleges forrásai tevék ;</a:t>
            </a:r>
          </a:p>
          <a:p>
            <a:pPr algn="just">
              <a:lnSpc>
                <a:spcPts val="1800"/>
              </a:lnSpc>
              <a:spcBef>
                <a:spcPts val="0"/>
              </a:spcBef>
              <a:buNone/>
            </a:pPr>
            <a:endParaRPr lang="hu-HU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18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2019. december végén egy olyan új koronavírus törzset (2019-nCoV) azonosítottak Kínában (</a:t>
            </a:r>
            <a:r>
              <a:rPr lang="hu-HU" sz="2200" b="1" dirty="0" err="1" smtClean="0">
                <a:latin typeface="Arial" pitchFamily="34" charset="0"/>
                <a:cs typeface="Arial" pitchFamily="34" charset="0"/>
              </a:rPr>
              <a:t>Hubei</a:t>
            </a: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 tartomány, </a:t>
            </a:r>
            <a:r>
              <a:rPr lang="hu-HU" sz="2200" b="1" dirty="0" err="1" smtClean="0">
                <a:latin typeface="Arial" pitchFamily="34" charset="0"/>
                <a:cs typeface="Arial" pitchFamily="34" charset="0"/>
              </a:rPr>
              <a:t>Wuhan</a:t>
            </a: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), amelyet korábban még nem észleltek emberi megbetegedések okozójaként, és  genetikailag hasonlóságot mutatott a SARS járványt okozó koronavírushoz, feltételezett elsődleges forrásai denevérek;</a:t>
            </a:r>
          </a:p>
          <a:p>
            <a:pPr algn="just">
              <a:lnSpc>
                <a:spcPts val="1800"/>
              </a:lnSpc>
              <a:spcBef>
                <a:spcPts val="0"/>
              </a:spcBef>
              <a:buNone/>
            </a:pPr>
            <a:endParaRPr lang="hu-HU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1800"/>
              </a:lnSpc>
              <a:spcBef>
                <a:spcPts val="0"/>
              </a:spcBef>
              <a:buNone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A 2019-nCoV okozta betegség hivatalos neve „koronavírus-betegség 2019” (COVID-19).</a:t>
            </a:r>
          </a:p>
          <a:p>
            <a:pPr algn="just">
              <a:lnSpc>
                <a:spcPts val="1800"/>
              </a:lnSpc>
              <a:spcBef>
                <a:spcPts val="0"/>
              </a:spcBef>
              <a:buNone/>
            </a:pPr>
            <a:endParaRPr lang="hu-HU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1800"/>
              </a:lnSpc>
              <a:spcBef>
                <a:spcPts val="0"/>
              </a:spcBef>
              <a:buNone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  </a:t>
            </a:r>
            <a:br>
              <a:rPr lang="hu-HU" sz="2200" dirty="0" smtClean="0">
                <a:latin typeface="Arial" pitchFamily="34" charset="0"/>
                <a:cs typeface="Arial" pitchFamily="34" charset="0"/>
              </a:rPr>
            </a:br>
            <a:r>
              <a:rPr lang="hu-H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koronavírusok okozta emberi megbetegedések súlyossága eltérő: </a:t>
            </a:r>
          </a:p>
          <a:p>
            <a:pPr algn="just">
              <a:lnSpc>
                <a:spcPts val="1800"/>
              </a:lnSpc>
              <a:spcBef>
                <a:spcPts val="0"/>
              </a:spcBef>
              <a:buNone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	az enyhe, hétköznapi náthától a súlyosabb légúti megbetegedésekig terjedhet. </a:t>
            </a:r>
          </a:p>
          <a:p>
            <a:pPr algn="just">
              <a:lnSpc>
                <a:spcPts val="1800"/>
              </a:lnSpc>
              <a:spcBef>
                <a:spcPts val="0"/>
              </a:spcBef>
              <a:buNone/>
            </a:pPr>
            <a:endParaRPr lang="hu-HU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1800"/>
              </a:lnSpc>
              <a:spcBef>
                <a:spcPts val="0"/>
              </a:spcBef>
              <a:buNone/>
            </a:pPr>
            <a:r>
              <a:rPr lang="hu-HU" sz="2200" dirty="0">
                <a:latin typeface="Arial" pitchFamily="34" charset="0"/>
                <a:cs typeface="Arial" pitchFamily="34" charset="0"/>
              </a:rPr>
              <a:t>	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A koronavírusok legtöbbször enyhe vagy mérsékelten súlyos felső légúti tüneteket okoznak az emberben. A SARS, a MERS és a COVID-19 járványok során súlyos, életveszélyes légúti megbetegedések is előfordultak/előfordulnak.</a:t>
            </a:r>
          </a:p>
          <a:p>
            <a:endParaRPr lang="hu-H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Az új koronavírus betegség 2019 (COVID-19) jellemzői I.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908720"/>
            <a:ext cx="8820472" cy="554461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Az új koronavírus emberről emberre történő terjedési módjai:</a:t>
            </a:r>
          </a:p>
          <a:p>
            <a:pPr algn="just"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 cseppfertőzés útján </a:t>
            </a:r>
          </a:p>
          <a:p>
            <a:pPr marL="625475" indent="-625475" algn="just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	hasonlóan az influenza és más légúti kórokozók terjedéséhez a fertőzött ember köhögése/tüsszentése során a levegőbe kerülő, a kórokozót tartalmazó nyálcseppek, légúti részecskék a közelben álló másik ember orrára vagy szájára, illetve a tüdejébe belégzésre kerülnek.</a:t>
            </a:r>
          </a:p>
          <a:p>
            <a:pPr algn="just">
              <a:buFont typeface="Wingdings" pitchFamily="2" charset="2"/>
              <a:buChar char="Ø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tárgyak,  felületek érintése révén</a:t>
            </a:r>
          </a:p>
          <a:p>
            <a:pPr marL="625475" indent="-625475" algn="just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     	a kórokozót tartalmazó nyálcseppekkel, légúti váladék részecskékkel szennyezett felületeket vagy tárgyakat érintő ember kezével a saját orrához, szájához vagy szeméhez nyúl. </a:t>
            </a:r>
            <a:r>
              <a:rPr lang="hu-HU" sz="1800" smtClean="0">
                <a:latin typeface="Arial" pitchFamily="34" charset="0"/>
                <a:cs typeface="Arial" pitchFamily="34" charset="0"/>
              </a:rPr>
              <a:t>(9-12)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óráig életképes, aztán elpusztul, csak gazda szervezetben él tovább.)</a:t>
            </a:r>
          </a:p>
          <a:p>
            <a:pPr algn="just"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sz="1800" i="1" dirty="0" smtClean="0">
                <a:latin typeface="Arial" pitchFamily="34" charset="0"/>
                <a:cs typeface="Arial" pitchFamily="34" charset="0"/>
              </a:rPr>
              <a:t>Lappangási ideje: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2-14 nap (átlagosan 5,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5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sz="1800" i="1" dirty="0" smtClean="0">
                <a:latin typeface="Arial" pitchFamily="34" charset="0"/>
                <a:cs typeface="Arial" pitchFamily="34" charset="0"/>
              </a:rPr>
              <a:t>Fertőzőképesség: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A  fertőzött ember a tünetek fennállása alatt képes a vírust továbbadni.</a:t>
            </a:r>
          </a:p>
          <a:p>
            <a:pPr>
              <a:buNone/>
            </a:pPr>
            <a:r>
              <a:rPr lang="hu-HU" sz="1800" b="1" i="1" dirty="0" smtClean="0">
                <a:latin typeface="Arial" pitchFamily="34" charset="0"/>
                <a:cs typeface="Arial" pitchFamily="34" charset="0"/>
              </a:rPr>
              <a:t>(Jelenlegi ismereteink alapján tünetmentesen nem fertőz.) </a:t>
            </a:r>
          </a:p>
          <a:p>
            <a:pPr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sz="1800" i="1" dirty="0" smtClean="0">
                <a:latin typeface="Arial" pitchFamily="34" charset="0"/>
                <a:cs typeface="Arial" pitchFamily="34" charset="0"/>
              </a:rPr>
              <a:t>Tünetek: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láz, köhögés, légzési nehezítettség, tüdőgyulladás</a:t>
            </a:r>
          </a:p>
          <a:p>
            <a:pPr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sz="1800" i="1" dirty="0" smtClean="0">
                <a:latin typeface="Arial" pitchFamily="34" charset="0"/>
                <a:cs typeface="Arial" pitchFamily="34" charset="0"/>
              </a:rPr>
              <a:t>A halálozási arányt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(halottak száma/megerősített esetek száma) a rendelkezésre álló adatok alapján: 2-3%</a:t>
            </a:r>
          </a:p>
          <a:p>
            <a:pPr algn="just"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Az új koronavírus betegség 2019 (COVID-19) jellemzői II.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 algn="just"/>
            <a:r>
              <a:rPr lang="hu-HU" sz="1800" dirty="0" smtClean="0">
                <a:latin typeface="Arial" pitchFamily="34" charset="0"/>
                <a:cs typeface="Arial" pitchFamily="34" charset="0"/>
              </a:rPr>
              <a:t>Az eddigi ismeretek szerint az új koronavírussal történő fertőződés </a:t>
            </a:r>
            <a:r>
              <a:rPr lang="hu-H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legtöbbször enyhe, influenzaszerű tüneteket okoz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, így jellemző a láz, köhögés, légzési nehézség, izomfájdalom és fáradékonyság. Tüdőgyulladás kialakulhat, ritkán súlyos megbetegedés is előfordul, így például heveny légzési elégtelenség és az egész testre kiterjedő súlyos gyulladásos állapot jelentkezhet. </a:t>
            </a:r>
          </a:p>
          <a:p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u-HU" sz="1800" dirty="0" smtClean="0">
                <a:latin typeface="Arial" pitchFamily="34" charset="0"/>
                <a:cs typeface="Arial" pitchFamily="34" charset="0"/>
              </a:rPr>
              <a:t>Jelen tudásunk szerint jellemzően időseknél, illetve azoknál a betegeknél alakulhat ki </a:t>
            </a:r>
            <a:r>
              <a:rPr lang="hu-H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súlyos, életveszélyes állapot vagy halálos kimenetel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, akik valamilyen </a:t>
            </a:r>
            <a:r>
              <a:rPr lang="hu-H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krónikus alapbetegség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ben szenvednek. Ide tartoznak a magas vérnyomásban és más szív- és érrendszeri betegségben, illetve cukorbetegségben, májbetegségekben, illetve a légzőszervi betegségekben szenvedők.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új koronavírus (2019-nCoV) által okozott fertőzések kezelési módjai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hu-HU" sz="2800" dirty="0" smtClean="0"/>
              <a:t>	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Az új koronavírus okozta megbetegedéseknek </a:t>
            </a:r>
            <a:r>
              <a:rPr lang="hu-H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nincs speciális, célzott kezelési módja, gyógyszere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None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	Az érintett betegeknél a tüneteknek megfelelő, a beteg szervezetét, immunrendszerét, légzését </a:t>
            </a:r>
            <a:r>
              <a:rPr lang="hu-H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támogató kezelést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alkalmaznak </a:t>
            </a:r>
          </a:p>
          <a:p>
            <a:pPr algn="just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	(pl.: oxigénterápia, folyadékkezelés, nem specifikus vírusellenes szerek, szükség esetén légzéstámogatás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stb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algn="just"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	A koronavírusok ellen </a:t>
            </a:r>
            <a:r>
              <a:rPr lang="hu-H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védőoltás nem áll rendelkezésre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87208" cy="864096"/>
          </a:xfrm>
        </p:spPr>
        <p:txBody>
          <a:bodyPr>
            <a:noAutofit/>
          </a:bodyPr>
          <a:lstStyle/>
          <a:p>
            <a:pPr>
              <a:lnSpc>
                <a:spcPts val="2880"/>
              </a:lnSpc>
            </a:pP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 történik a betegség megjelenése esetén a terjedés megelőzése érdekében I.</a:t>
            </a: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760640"/>
          </a:xfrm>
        </p:spPr>
        <p:txBody>
          <a:bodyPr>
            <a:noAutofit/>
          </a:bodyPr>
          <a:lstStyle/>
          <a:p>
            <a:pPr algn="just">
              <a:lnSpc>
                <a:spcPts val="2160"/>
              </a:lnSpc>
              <a:spcBef>
                <a:spcPts val="0"/>
              </a:spcBef>
              <a:buNone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	Az</a:t>
            </a:r>
            <a:r>
              <a:rPr lang="hu-H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Európai Betegségmegelőzési és Járványügyi Központ (ECDC) az Egészségügyi Világszervezettel (WHO) szoros együttműködésben folyamatosan figyelemmel kíséri a járványügyi helyzetet, valamint kockázatértékeléseket és szakmai ajánlásokat készít az EU tagállamok, így Magyarország népegészségügyi-járványügyi hatóságai számára.</a:t>
            </a:r>
          </a:p>
          <a:p>
            <a:pPr algn="just">
              <a:lnSpc>
                <a:spcPts val="2160"/>
              </a:lnSpc>
              <a:spcBef>
                <a:spcPts val="0"/>
              </a:spcBef>
              <a:buNone/>
            </a:pP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100"/>
              </a:lnSpc>
              <a:buNone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u-H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Magyarországon a mai napig nem azonosítottak új koronavírus okozta fertőzésben szenvedő beteget.</a:t>
            </a:r>
            <a:r>
              <a:rPr lang="hu-H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ts val="2100"/>
              </a:lnSpc>
              <a:buNone/>
            </a:pP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100"/>
              </a:lnSpc>
              <a:buNone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	A Nemzeti Népegészségügyi Központ (NNK) folyamatosan  követi a járványügyi helyzetet, a nemzetközi ajánlásokkal összhangban kidolgozta a koronavírus okozta megbetegedés gyanúja és beigazolódása esetén követendő </a:t>
            </a:r>
            <a:r>
              <a:rPr lang="hu-H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hazai eljárásrendet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, melyet a </a:t>
            </a:r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népegészségügyi hatóságok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ismernek és alkalmaznak.</a:t>
            </a:r>
          </a:p>
          <a:p>
            <a:pPr algn="just">
              <a:lnSpc>
                <a:spcPts val="2100"/>
              </a:lnSpc>
              <a:buNone/>
            </a:pP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100"/>
              </a:lnSpc>
              <a:buNone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u-H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Az eljárásrendet, illetve annak módosításait </a:t>
            </a:r>
            <a:r>
              <a:rPr lang="hu-H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valamennyi egészségügyi szolgáltató</a:t>
            </a:r>
            <a:r>
              <a:rPr lang="hu-H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(kórházak, szakrendelők, háziorvosok, foglalkozás-egészségügyi orvosok stb., valamennyi közfinanszírozott és magán egészségügyi szolgáltató) </a:t>
            </a:r>
            <a:r>
              <a:rPr lang="hu-H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megkapta</a:t>
            </a:r>
            <a:r>
              <a:rPr lang="hu-H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ts val="2100"/>
              </a:lnSpc>
              <a:buNone/>
            </a:pP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100"/>
              </a:lnSpc>
              <a:buNone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	Az aktuális járványügyi helyzet és az új koronavírusról bővülő járványügyi ismeretek függvényében szükséges teendők </a:t>
            </a:r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felülvizsgálata folyamatos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, aktualizálása szükség szerint megtörténik.</a:t>
            </a:r>
          </a:p>
          <a:p>
            <a:pPr>
              <a:lnSpc>
                <a:spcPts val="2160"/>
              </a:lnSpc>
              <a:spcBef>
                <a:spcPts val="0"/>
              </a:spcBef>
              <a:buNone/>
            </a:pP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Autofit/>
          </a:bodyPr>
          <a:lstStyle/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 történik a betegség megjelenése esetén a terjedés megelőzése érdekében II.</a:t>
            </a: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988840"/>
            <a:ext cx="8147248" cy="4137323"/>
          </a:xfrm>
        </p:spPr>
        <p:txBody>
          <a:bodyPr>
            <a:normAutofit/>
          </a:bodyPr>
          <a:lstStyle/>
          <a:p>
            <a:pPr indent="0" algn="just">
              <a:lnSpc>
                <a:spcPts val="3360"/>
              </a:lnSpc>
              <a:buNone/>
            </a:pPr>
            <a:r>
              <a:rPr lang="hu-H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népegészségügyi intézkedések arra irányulnak, hogy az új koronavírus okozta fertőzésben szenvedő vagy arra gyanús eseteket</a:t>
            </a:r>
          </a:p>
          <a:p>
            <a:pPr marL="800100" indent="-457200" algn="just">
              <a:lnSpc>
                <a:spcPts val="3360"/>
              </a:lnSpc>
              <a:buFont typeface="Wingdings" pitchFamily="2" charset="2"/>
              <a:buChar char="§"/>
            </a:pPr>
            <a:r>
              <a:rPr lang="hu-H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időben felismerjék</a:t>
            </a:r>
            <a:r>
              <a:rPr lang="hu-H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és </a:t>
            </a:r>
          </a:p>
          <a:p>
            <a:pPr marL="800100" indent="-457200" algn="just">
              <a:lnSpc>
                <a:spcPts val="3360"/>
              </a:lnSpc>
              <a:buFont typeface="Wingdings" pitchFamily="2" charset="2"/>
              <a:buChar char="§"/>
            </a:pPr>
            <a:r>
              <a:rPr lang="hu-H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szigorú járványügyi előírások betartásával (a megfelelő klinikai ellátás biztosítása mellett) </a:t>
            </a:r>
            <a:r>
              <a:rPr lang="hu-H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vírus terjedését megállítsák</a:t>
            </a:r>
            <a:r>
              <a:rPr lang="hu-H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hu-H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3B850E9-FA44-44CA-AD3E-52E8742E9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96751"/>
          </a:xfrm>
        </p:spPr>
        <p:txBody>
          <a:bodyPr>
            <a:normAutofit/>
          </a:bodyPr>
          <a:lstStyle/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Az új koronavírus aktuális megbetegedési és halálozási adatai</a:t>
            </a:r>
            <a:b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2020.02.27.</a:t>
            </a: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9521FEB-664D-4423-BFFD-6E34E4790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412776"/>
            <a:ext cx="8763000" cy="5033745"/>
          </a:xfrm>
        </p:spPr>
        <p:txBody>
          <a:bodyPr>
            <a:normAutofit/>
          </a:bodyPr>
          <a:lstStyle/>
          <a:p>
            <a:endParaRPr lang="hu-HU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Világszerte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: 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82170 igazolt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megbetegedés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2804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halott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(2744 Kína)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32898 gyógyult</a:t>
            </a:r>
          </a:p>
          <a:p>
            <a:pPr lvl="1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i="1" dirty="0">
                <a:latin typeface="Arial" pitchFamily="34" charset="0"/>
                <a:cs typeface="Arial" pitchFamily="34" charset="0"/>
              </a:rPr>
              <a:t>Kína: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78497 igazolt (65596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Hubei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tartományban)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2744 halott</a:t>
            </a:r>
          </a:p>
          <a:p>
            <a:pPr lvl="1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i="1" dirty="0">
                <a:latin typeface="Arial" pitchFamily="34" charset="0"/>
                <a:cs typeface="Arial" pitchFamily="34" charset="0"/>
              </a:rPr>
              <a:t>Kínán kívül: 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21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országból  3673 igazolt megbetegedés</a:t>
            </a:r>
          </a:p>
          <a:p>
            <a:pPr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i="1" dirty="0">
                <a:latin typeface="Arial" pitchFamily="34" charset="0"/>
                <a:cs typeface="Arial" pitchFamily="34" charset="0"/>
              </a:rPr>
              <a:t>Európa: 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540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igazolt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megbetegedés (Olaszország: 453 fő)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0088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Gyakori kérdés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 descr="Kínából%20érkező%20csomag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89384"/>
            <a:ext cx="8229600" cy="414759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378</Words>
  <Application>Microsoft Office PowerPoint</Application>
  <PresentationFormat>Diavetítés a képernyőre (4:3 oldalarány)</PresentationFormat>
  <Paragraphs>95</Paragraphs>
  <Slides>13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Aktualitások az új  koronavírussal  (2019-nCoV)  kapcsolatban 2020. február 28.</vt:lpstr>
      <vt:lpstr>Milyen típusú vírusok a koronavírusok? Honnan származnak ? Milyen megbetegedést okozhatnak?</vt:lpstr>
      <vt:lpstr>Az új koronavírus betegség 2019 (COVID-19) jellemzői I.</vt:lpstr>
      <vt:lpstr>Az új koronavírus betegség 2019 (COVID-19) jellemzői II.</vt:lpstr>
      <vt:lpstr>A új koronavírus (2019-nCoV) által okozott fertőzések kezelési módjai</vt:lpstr>
      <vt:lpstr>Mi történik a betegség megjelenése esetén a terjedés megelőzése érdekében I.</vt:lpstr>
      <vt:lpstr>Mi történik a betegség megjelenése esetén a terjedés megelőzése érdekében II.</vt:lpstr>
      <vt:lpstr>Az új koronavírus aktuális megbetegedési és halálozási adatai  2020.02.27.</vt:lpstr>
      <vt:lpstr>Gyakori kérdés</vt:lpstr>
      <vt:lpstr>Mit tegyünk?</vt:lpstr>
      <vt:lpstr>Mit tegyünk?</vt:lpstr>
      <vt:lpstr>Mit tegyünk?</vt:lpstr>
      <vt:lpstr>13.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Milyen típusú vírusok a koronavírusok? Honnan származnak?</dc:title>
  <dc:creator>csepregi.eva</dc:creator>
  <cp:lastModifiedBy>sztankovics.ildiko</cp:lastModifiedBy>
  <cp:revision>212</cp:revision>
  <dcterms:created xsi:type="dcterms:W3CDTF">2020-02-19T07:30:15Z</dcterms:created>
  <dcterms:modified xsi:type="dcterms:W3CDTF">2020-02-28T07:46:16Z</dcterms:modified>
</cp:coreProperties>
</file>